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2" r:id="rId2"/>
    <p:sldId id="264" r:id="rId3"/>
    <p:sldId id="256" r:id="rId4"/>
    <p:sldId id="268" r:id="rId5"/>
    <p:sldId id="263" r:id="rId6"/>
    <p:sldId id="265" r:id="rId7"/>
    <p:sldId id="266" r:id="rId8"/>
    <p:sldId id="267" r:id="rId9"/>
    <p:sldId id="269" r:id="rId10"/>
    <p:sldId id="270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23T11:37:43.207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27426 0,'-565'261,"277"-123,268-127,-2 0,-41 14,57-22,1 0,0 0,1 0,-1 1,0-1,1 1,0 0,0 1,0-1,0 1,1 0,0 0,0 0,-3 6,-22 30,-14 1,-73 57,47-43,-545 391,368-281,-1087 702,889-594,258-177,-20 12,-76 70,-36 32,-64 41,73-73,-217 138,-168 113,309-205,114-63,-568 292,343-191,-229 116,-17-39,261-132,-316 122,563-250,-319 124,322-80,21-9,186-106,-1 0,0-2,-40 8,32-9,-128 35,2 6,-162 72,-289 162,546-251,-1021 523,-437 205,1261-647,-5-11,-420 99,83-86,-3-29,600-84,-230 42,62-9,-584 138,623-136,-150 34,-423 122,-615 331,845-309,-291 140,262-140,373-162,-266 105,202-66,-159 65,306-136,2 0,22-10,-37 18,-257 163,279-164,23-15,7-3,-1 0,0-1,0 0,0-1,-1-1,0 0,0 0,0-1,-1-1,-21 3,11-5,0 1,-1 2,1 0,-43 14,44-12,1-1,-1-1,-29 1,34-4,0 1,-1 1,1 0,0 1,1 1,-27 11,-3 5,-75 21,13-5,87-29,-96 40,100-39,0 0,1 2,0 0,-20 17,20-11,4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23T11:37:51.673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0,'217'55,"-132"-30,1192 349,-15 94,-558-145,-58-26,354 163,-25-11,-222-97,-321-147,456 174,-469-207,147 69,958 384,-1116-475,585 234,68 79,-331-128,877 545,-1189-630,317 199,-241-115,-33-25,-429-289,-20-13,1 0,0-1,0-1,0 0,1-1,14 3,-15-4,321 80,5 16,131 58,1655 758,-1687-694,-323-162,603 301,8-37,-530-251,240 56,213 1,284 72,-687-142,222 59,-324-75,166 74,524 184,-715-261,170 85,98 83,-185-81,-29-17,-142-91,-1 1,29 25,-35-27,39 22,-32-21,1-2,-26-15,1 1,-1 1,-1-1,1 1,0 0,-1 0,0 1,0-1,5 7,43 47,-33-38,22 30,-33-39,0 0,1 0,0-1,1-1,19 15,65 32,-65-40,53 38,-72-47,0 0,1 0,0-1,25 9,20 9,-12 3,45 35,-52-34,73 40,-92-59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188B77-93A3-4C7A-AC0D-9D9BC6B6F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F0DD277-6FAC-4DB7-B24B-841C66D56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F73F6B-409D-4B86-B6C9-FFB0BA702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F7E-44F2-4F74-B4F4-B5E41A90ED02}" type="datetimeFigureOut">
              <a:rPr lang="nl-NL" smtClean="0"/>
              <a:t>25-9-2021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AAB612-5ED5-4476-BDEA-A5692286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A526C1-169D-4B20-9F54-EB1DD897E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6BA-C32E-4FA9-A293-C5965B0ACA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9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3DA11C-87E9-4770-BF48-BB20EF04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E249EAC-C7AD-436A-93F9-3FE87F207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FD1073-DA9E-45B5-9D02-CF063E9D9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F7E-44F2-4F74-B4F4-B5E41A90ED02}" type="datetimeFigureOut">
              <a:rPr lang="nl-NL" smtClean="0"/>
              <a:t>25-9-2021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092964-804F-4B52-A394-F1051E318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F8F55E-DE09-4900-8E60-9C838D0C4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6BA-C32E-4FA9-A293-C5965B0ACA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009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4C60230-9353-47A8-84C0-FCD6BF06D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C67A6C5-A9E2-469A-B937-6424C557F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96F1A0-C0C4-4C79-9696-186BBD817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F7E-44F2-4F74-B4F4-B5E41A90ED02}" type="datetimeFigureOut">
              <a:rPr lang="nl-NL" smtClean="0"/>
              <a:t>25-9-2021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8A833F-E393-4BEF-9CF7-683913EA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673E1F-40DF-4B59-A23E-218EE63A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6BA-C32E-4FA9-A293-C5965B0ACA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951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815B7-030F-4C6A-8B0B-C459F97A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E67E9F-5F11-4C75-BFEA-7C7D3AC03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BA758C-7639-4F03-952B-DE131B7D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F7E-44F2-4F74-B4F4-B5E41A90ED02}" type="datetimeFigureOut">
              <a:rPr lang="nl-NL" smtClean="0"/>
              <a:t>25-9-2021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9CF7A6-B3AC-4621-A87F-380B57D9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604439-C144-43D5-8706-6A60D4724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6BA-C32E-4FA9-A293-C5965B0ACA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81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56CB2-34FC-43CD-AE04-896ED14AF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AA3140-0D04-4907-B1AB-FFCEE8EAB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7F0B74-0434-4F26-9B01-FE0F07ED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F7E-44F2-4F74-B4F4-B5E41A90ED02}" type="datetimeFigureOut">
              <a:rPr lang="nl-NL" smtClean="0"/>
              <a:t>25-9-2021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3E56ED-8AFA-4709-A5D9-73CF4BC4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15BE11-5B44-4CD5-B2F0-863888BE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6BA-C32E-4FA9-A293-C5965B0ACA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44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ADE855-E575-484F-A7B7-FE2BA8651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425153-62E6-4F99-9B91-93142F0A4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DDA64A-B41D-4F3D-9446-FB063F7FF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5790BC4-CEFB-4F0A-A217-1FE9E8A0E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F7E-44F2-4F74-B4F4-B5E41A90ED02}" type="datetimeFigureOut">
              <a:rPr lang="nl-NL" smtClean="0"/>
              <a:t>25-9-2021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14109F-9310-4D9A-B127-532DC8347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15611F-56AC-4E9E-B9A0-BA77AFC9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6BA-C32E-4FA9-A293-C5965B0ACA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66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9217D-8871-48C0-BE10-B54CB3A84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DFBAC7-4BC2-4964-9E40-DE0DDC555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B895DE5-6750-4672-A3FA-D69753ED4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94ECE34-CEC8-47BB-8CFD-7DC7CF25F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922F6D4-81F1-4692-8747-3A9E73736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936B7F3-6F42-4AEB-BCD9-25DCFC98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F7E-44F2-4F74-B4F4-B5E41A90ED02}" type="datetimeFigureOut">
              <a:rPr lang="nl-NL" smtClean="0"/>
              <a:t>25-9-2021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667B059-B137-414D-9ED4-4D81B90AF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738BA65-3C71-45D3-BEBD-6BE6BDD15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6BA-C32E-4FA9-A293-C5965B0ACA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480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4EC79-E198-41AF-999E-0BEEF4729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DD15F4F-8383-4C93-A488-3AFE79CC3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F7E-44F2-4F74-B4F4-B5E41A90ED02}" type="datetimeFigureOut">
              <a:rPr lang="nl-NL" smtClean="0"/>
              <a:t>25-9-2021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F4C38BE-D24D-47F1-872A-A92969E5F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2A96E88-0B3B-4C01-9972-C6A8374B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6BA-C32E-4FA9-A293-C5965B0ACA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06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48E9F38-FC1F-4266-88CC-21F390C9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F7E-44F2-4F74-B4F4-B5E41A90ED02}" type="datetimeFigureOut">
              <a:rPr lang="nl-NL" smtClean="0"/>
              <a:t>25-9-2021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4797612-5046-46CC-93EF-F62A2A95D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C0F11F5-6A80-4681-85D1-C48DD4300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6BA-C32E-4FA9-A293-C5965B0ACA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622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63266A-1368-486B-949F-36154118B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9DB31A-1908-4F40-AF06-35F020DBB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224B740-0E22-47DA-8062-0A8FBDCA4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9E2F69-9936-4E5C-A1C3-1CC612B86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F7E-44F2-4F74-B4F4-B5E41A90ED02}" type="datetimeFigureOut">
              <a:rPr lang="nl-NL" smtClean="0"/>
              <a:t>25-9-2021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9FBA52-773A-4461-A4CA-3A92AB714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F1AB569-FDD9-44A0-928D-EF2943F4B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6BA-C32E-4FA9-A293-C5965B0ACA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63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3F4AA-5909-4D87-80CB-13CC4C9FB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AC47541-D426-4984-981F-346425429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3A2C000-4C9D-48EE-854D-4EED7AFE4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94989AA-D46E-403C-9E5F-382EDAE8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F7E-44F2-4F74-B4F4-B5E41A90ED02}" type="datetimeFigureOut">
              <a:rPr lang="nl-NL" smtClean="0"/>
              <a:t>25-9-2021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8CDA819-7868-4D9D-BCCC-4C54B5051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CEBE77A-F605-4809-826A-9CC5E0334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6BA-C32E-4FA9-A293-C5965B0ACA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2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3B685CC-DFC5-4318-B530-512598CAD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AA5230A-9EB7-48DC-BFC5-DB7A02A6B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052D8D-5B6C-41E2-8CF2-65FF043E95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A4F7E-44F2-4F74-B4F4-B5E41A90ED02}" type="datetimeFigureOut">
              <a:rPr lang="nl-NL" smtClean="0"/>
              <a:t>25-9-2021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714D1E-7351-4965-87F6-1CC6E4219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3360D1-3926-4A66-A2BA-F19793FF8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636BA-C32E-4FA9-A293-C5965B0ACA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69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A0D9.1D954C3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A0D9.1D954C3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A0D9.1D954C3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A0D9.1D954C3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A0D9.1D954C3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A0D9.1D954C3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0.png"/><Relationship Id="rId3" Type="http://schemas.openxmlformats.org/officeDocument/2006/relationships/image" Target="cid:image001.png@01D7A0D9.1D954C30" TargetMode="External"/><Relationship Id="rId7" Type="http://schemas.openxmlformats.org/officeDocument/2006/relationships/image" Target="../media/image6.jpeg"/><Relationship Id="rId12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0" Type="http://schemas.openxmlformats.org/officeDocument/2006/relationships/customXml" Target="../ink/ink1.xml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A0D9.1D954C3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tollenga@home.n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D7A0D9.1D954C3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A0D9.1D954C3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6F09A44-B990-4D9A-8191-523A0FFA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24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Drugsprobleem: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Oorsprong en Oplossing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oktober				</a:t>
            </a:r>
            <a:r>
              <a:rPr lang="nl-N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Drugswinkel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Amsterdam Toren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/>
              <a:t>		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05BD550-1E5A-4F1A-AA6D-23884BE0F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pPr marL="0" indent="0">
              <a:buNone/>
            </a:pPr>
            <a:r>
              <a:rPr lang="nl-NL" b="1" dirty="0"/>
              <a:t>MDMA/ecstasy/XTC Gecontroleerde</a:t>
            </a:r>
          </a:p>
          <a:p>
            <a:pPr lvl="4"/>
            <a:endParaRPr lang="nl-NL" sz="2400" dirty="0"/>
          </a:p>
          <a:p>
            <a:pPr lvl="4"/>
            <a:r>
              <a:rPr lang="nl-NL" sz="2400" dirty="0"/>
              <a:t>Productie</a:t>
            </a:r>
          </a:p>
          <a:p>
            <a:pPr lvl="4"/>
            <a:endParaRPr lang="nl-NL" sz="2400" dirty="0"/>
          </a:p>
          <a:p>
            <a:pPr lvl="4"/>
            <a:r>
              <a:rPr lang="nl-NL" sz="2400" dirty="0"/>
              <a:t>Transport  </a:t>
            </a:r>
            <a:r>
              <a:rPr lang="nl-NL" dirty="0"/>
              <a:t>track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trace</a:t>
            </a:r>
            <a:endParaRPr lang="nl-NL" sz="2400" dirty="0"/>
          </a:p>
          <a:p>
            <a:pPr lvl="4"/>
            <a:endParaRPr lang="nl-NL" sz="2400" dirty="0"/>
          </a:p>
          <a:p>
            <a:pPr lvl="4"/>
            <a:r>
              <a:rPr lang="nl-NL" sz="2400" dirty="0"/>
              <a:t>Verkoop</a:t>
            </a:r>
          </a:p>
          <a:p>
            <a:pPr marL="3657600" lvl="8" indent="0">
              <a:buNone/>
            </a:pPr>
            <a:r>
              <a:rPr lang="nl-NL" dirty="0"/>
              <a:t>                                           </a:t>
            </a:r>
            <a:r>
              <a:rPr lang="nl-NL" sz="2000" b="1" dirty="0"/>
              <a:t>= gesloten keten</a:t>
            </a:r>
          </a:p>
          <a:p>
            <a:pPr marL="3657600" lvl="8" indent="0">
              <a:buNone/>
            </a:pPr>
            <a:endParaRPr lang="nl-NL" sz="2000" b="1" dirty="0"/>
          </a:p>
          <a:p>
            <a:pPr marL="3657600" lvl="8" indent="0">
              <a:buNone/>
            </a:pPr>
            <a:r>
              <a:rPr lang="nl-NL" sz="2000" b="1" dirty="0"/>
              <a:t>met beperking </a:t>
            </a:r>
            <a:r>
              <a:rPr lang="nl-NL" sz="2000" b="1" dirty="0" err="1"/>
              <a:t>gezondheidschade</a:t>
            </a:r>
            <a:r>
              <a:rPr lang="nl-NL" sz="2000" b="1" dirty="0"/>
              <a:t> als hoofddoel</a:t>
            </a:r>
          </a:p>
          <a:p>
            <a:pPr marL="3657600" lvl="8" indent="0">
              <a:buNone/>
            </a:pPr>
            <a:endParaRPr lang="nl-NL" sz="2000" b="1" dirty="0"/>
          </a:p>
        </p:txBody>
      </p:sp>
      <p:pic>
        <p:nvPicPr>
          <p:cNvPr id="6" name="Afbeelding 5" descr="Stichting Drugsbeleid">
            <a:extLst>
              <a:ext uri="{FF2B5EF4-FFF2-40B4-BE49-F238E27FC236}">
                <a16:creationId xmlns:a16="http://schemas.microsoft.com/office/drawing/2014/main" id="{96E06A0B-03FE-462F-A5B0-17CB39725583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325" y="681037"/>
            <a:ext cx="1630680" cy="601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8113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6F09A44-B990-4D9A-8191-523A0FFA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24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Drugsprobleem: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Oorsprong en Oplossing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oktober				</a:t>
            </a:r>
            <a:r>
              <a:rPr lang="nl-N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Drugswinkel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Amsterdam Toren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/>
              <a:t>		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05BD550-1E5A-4F1A-AA6D-23884BE0F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6" name="Afbeelding 5" descr="Stichting Drugsbeleid">
            <a:extLst>
              <a:ext uri="{FF2B5EF4-FFF2-40B4-BE49-F238E27FC236}">
                <a16:creationId xmlns:a16="http://schemas.microsoft.com/office/drawing/2014/main" id="{96E06A0B-03FE-462F-A5B0-17CB39725583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325" y="681037"/>
            <a:ext cx="1630680" cy="601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978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6F09A44-B990-4D9A-8191-523A0FFA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24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Drugsprobleem: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Oorsprong en Oplossing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oktober				</a:t>
            </a:r>
            <a:r>
              <a:rPr lang="nl-N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Drugswinkel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Amsterdam Toren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/>
              <a:t>		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05BD550-1E5A-4F1A-AA6D-23884BE0F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6" name="Afbeelding 5" descr="Stichting Drugsbeleid">
            <a:extLst>
              <a:ext uri="{FF2B5EF4-FFF2-40B4-BE49-F238E27FC236}">
                <a16:creationId xmlns:a16="http://schemas.microsoft.com/office/drawing/2014/main" id="{96E06A0B-03FE-462F-A5B0-17CB39725583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325" y="681037"/>
            <a:ext cx="1630680" cy="601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78B14C64-2FD8-49E4-8C14-AE47A66998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093" y="1733841"/>
            <a:ext cx="6323381" cy="4443122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5F7F6031-1A41-49D1-B063-B0148E6B2CFB}"/>
              </a:ext>
            </a:extLst>
          </p:cNvPr>
          <p:cNvSpPr txBox="1"/>
          <p:nvPr/>
        </p:nvSpPr>
        <p:spPr>
          <a:xfrm>
            <a:off x="7894606" y="1733841"/>
            <a:ext cx="3658822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Geschat aantal gebruikers in 2018</a:t>
            </a:r>
          </a:p>
          <a:p>
            <a:r>
              <a:rPr lang="nl-NL" dirty="0"/>
              <a:t>370.000</a:t>
            </a:r>
          </a:p>
          <a:p>
            <a:endParaRPr lang="nl-NL" dirty="0"/>
          </a:p>
          <a:p>
            <a:r>
              <a:rPr lang="nl-NL" dirty="0"/>
              <a:t>Gemiddeld gebruik in 2018</a:t>
            </a:r>
          </a:p>
          <a:p>
            <a:r>
              <a:rPr lang="nl-NL" dirty="0"/>
              <a:t>4,8 pil pp </a:t>
            </a:r>
            <a:r>
              <a:rPr lang="nl-NL" dirty="0" err="1"/>
              <a:t>pj</a:t>
            </a:r>
            <a:endParaRPr lang="nl-NL" dirty="0"/>
          </a:p>
          <a:p>
            <a:endParaRPr lang="nl-NL" dirty="0"/>
          </a:p>
          <a:p>
            <a:r>
              <a:rPr lang="nl-NL" dirty="0"/>
              <a:t>Gemiddelde hoeveelheid MDMA</a:t>
            </a:r>
          </a:p>
          <a:p>
            <a:r>
              <a:rPr lang="nl-NL" dirty="0"/>
              <a:t>172 mg (2019)</a:t>
            </a:r>
          </a:p>
          <a:p>
            <a:endParaRPr lang="nl-NL" dirty="0"/>
          </a:p>
          <a:p>
            <a:r>
              <a:rPr lang="nl-NL" dirty="0"/>
              <a:t>Aantal aanmeldingen Verslavingszorg</a:t>
            </a:r>
          </a:p>
          <a:p>
            <a:r>
              <a:rPr lang="nl-NL" dirty="0"/>
              <a:t>± 110 </a:t>
            </a:r>
            <a:r>
              <a:rPr lang="nl-NL" dirty="0" err="1"/>
              <a:t>pj</a:t>
            </a:r>
            <a:r>
              <a:rPr lang="nl-NL" dirty="0"/>
              <a:t> </a:t>
            </a:r>
            <a:r>
              <a:rPr lang="nl-NL" sz="1200" dirty="0"/>
              <a:t>(2006 – 2010)</a:t>
            </a:r>
          </a:p>
          <a:p>
            <a:endParaRPr lang="nl-NL" sz="1200" dirty="0"/>
          </a:p>
          <a:p>
            <a:r>
              <a:rPr lang="nl-NL" dirty="0"/>
              <a:t>Geregistreerde incidenten in 2019</a:t>
            </a:r>
          </a:p>
          <a:p>
            <a:r>
              <a:rPr lang="nl-NL" dirty="0"/>
              <a:t>1.750, </a:t>
            </a:r>
            <a:r>
              <a:rPr lang="nl-NL" dirty="0" err="1"/>
              <a:t>wv</a:t>
            </a:r>
            <a:r>
              <a:rPr lang="nl-NL" dirty="0"/>
              <a:t> 1.129 uitsluitend XTC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19DBA73-C283-4A68-AB6D-330EB99AFB15}"/>
              </a:ext>
            </a:extLst>
          </p:cNvPr>
          <p:cNvSpPr txBox="1"/>
          <p:nvPr/>
        </p:nvSpPr>
        <p:spPr>
          <a:xfrm>
            <a:off x="1180730" y="6176963"/>
            <a:ext cx="69421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nl-NL" dirty="0"/>
              <a:t>Gebruik binnenlandse markt is max. 20% van de Nederlandse productie </a:t>
            </a:r>
          </a:p>
          <a:p>
            <a:pPr marL="0" indent="0">
              <a:buNone/>
            </a:pPr>
            <a:r>
              <a:rPr lang="nl-NL" sz="1200" dirty="0"/>
              <a:t>(schattingen </a:t>
            </a:r>
            <a:r>
              <a:rPr lang="nl-NL" sz="1200"/>
              <a:t>lopen uiteen van &lt; 1% - 20%</a:t>
            </a:r>
            <a:r>
              <a:rPr lang="nl-NL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953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6F09A44-B990-4D9A-8191-523A0FFA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24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Drugsprobleem: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Oorsprong en Oplossing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oktober				</a:t>
            </a:r>
            <a:r>
              <a:rPr lang="nl-N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Drugswinkel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Amsterdam Toren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/>
              <a:t>		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05BD550-1E5A-4F1A-AA6D-23884BE0F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		Vergunning Drugswinkel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wordt niet verkocht aan personen onder de 18 jaar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wordt uitsluitend aan Nederlandse ingezetenen verkocht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wordt geen reclame gemaakt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verstrekte vergunning wordt duidelijk zichtbaar opgehangen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Verkopers hebben kennis van de eigenschappen van de verkochte producten en kunnen de klant daarover informeren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wordt uitsluitend ingekocht van vergunning houdende producenten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verpakking van XTC bevat correcte productinformatie, gewicht, samenstelling, gebruiksaanwijzingen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 iedere bezoeker van de drugswinkel mag per keer maximaal 1 pil worden verkocht en aan iedere bezoeker per jaar maximaal 5 pillen (1)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Ingeschreven bij de KvK en beschikt over een BTW nummer</a:t>
            </a:r>
          </a:p>
          <a:p>
            <a:pPr marL="0" indent="0"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	Deze eis is over genomen van de MDMA Denktank, zie: Denk Tank MDMA Beleid (2020) Ontwikkeling van een rationeel 	nationaal MDMA-beleid met behulp van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multi-decision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multi-criterion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analyse (MD-MCDA). Uitgegeven in 	Amsterdam in november.</a:t>
            </a:r>
          </a:p>
          <a:p>
            <a:pPr marL="0" indent="0">
              <a:buNone/>
            </a:pPr>
            <a:endParaRPr lang="nl-NL" sz="1600" dirty="0"/>
          </a:p>
        </p:txBody>
      </p:sp>
      <p:pic>
        <p:nvPicPr>
          <p:cNvPr id="6" name="Afbeelding 5" descr="Stichting Drugsbeleid">
            <a:extLst>
              <a:ext uri="{FF2B5EF4-FFF2-40B4-BE49-F238E27FC236}">
                <a16:creationId xmlns:a16="http://schemas.microsoft.com/office/drawing/2014/main" id="{96E06A0B-03FE-462F-A5B0-17CB39725583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325" y="681037"/>
            <a:ext cx="1630680" cy="601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3940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6F09A44-B990-4D9A-8191-523A0FFA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24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Drugsprobleem: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Oorsprong en Oplossing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oktober				</a:t>
            </a:r>
            <a:r>
              <a:rPr lang="nl-N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Drugswinkel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Amsterdam Toren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/>
              <a:t>		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05BD550-1E5A-4F1A-AA6D-23884BE0F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6" name="Afbeelding 5" descr="Stichting Drugsbeleid">
            <a:extLst>
              <a:ext uri="{FF2B5EF4-FFF2-40B4-BE49-F238E27FC236}">
                <a16:creationId xmlns:a16="http://schemas.microsoft.com/office/drawing/2014/main" id="{96E06A0B-03FE-462F-A5B0-17CB39725583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325" y="681037"/>
            <a:ext cx="1630680" cy="6019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39E8E616-FDDA-4DB4-855D-F83332DF0C94}"/>
              </a:ext>
            </a:extLst>
          </p:cNvPr>
          <p:cNvSpPr txBox="1"/>
          <p:nvPr/>
        </p:nvSpPr>
        <p:spPr>
          <a:xfrm>
            <a:off x="2965142" y="2982897"/>
            <a:ext cx="36145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XTC van lijst I naar lijst II, </a:t>
            </a:r>
            <a:r>
              <a:rPr lang="nl-NL" dirty="0"/>
              <a:t>of</a:t>
            </a:r>
          </a:p>
          <a:p>
            <a:endParaRPr lang="nl-NL" dirty="0"/>
          </a:p>
          <a:p>
            <a:endParaRPr lang="nl-NL" dirty="0"/>
          </a:p>
          <a:p>
            <a:r>
              <a:rPr lang="nl-NL" sz="2400" b="1" dirty="0"/>
              <a:t>van beide lijsten halen</a:t>
            </a:r>
          </a:p>
        </p:txBody>
      </p:sp>
    </p:spTree>
    <p:extLst>
      <p:ext uri="{BB962C8B-B14F-4D97-AF65-F5344CB8AC3E}">
        <p14:creationId xmlns:p14="http://schemas.microsoft.com/office/powerpoint/2010/main" val="73571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6F09A44-B990-4D9A-8191-523A0FFA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24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Drugsprobleem: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Oorsprong en Oplossing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oktober				</a:t>
            </a:r>
            <a:r>
              <a:rPr lang="nl-N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Drugswinkel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Amsterdam Toren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/>
              <a:t>		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05BD550-1E5A-4F1A-AA6D-23884BE0F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b="1" dirty="0"/>
              <a:t>Hoeveel drugswinkels?</a:t>
            </a:r>
          </a:p>
          <a:p>
            <a:pPr marL="0" indent="0">
              <a:buNone/>
            </a:pPr>
            <a:r>
              <a:rPr lang="nl-NL" dirty="0"/>
              <a:t>Geschat aantal gebruikers (2018)	370.00</a:t>
            </a:r>
          </a:p>
          <a:p>
            <a:pPr marL="0" indent="0">
              <a:buNone/>
            </a:pPr>
            <a:r>
              <a:rPr lang="nl-NL" dirty="0"/>
              <a:t>Gemiddeld aantal pillen pp 			4,8 </a:t>
            </a:r>
          </a:p>
          <a:p>
            <a:pPr marL="0" indent="0">
              <a:buNone/>
            </a:pPr>
            <a:r>
              <a:rPr lang="nl-NL" dirty="0"/>
              <a:t>Binnenlands gebruik op jaarbasis     1.776.000 pillen </a:t>
            </a:r>
          </a:p>
          <a:p>
            <a:pPr marL="0" indent="0">
              <a:buNone/>
            </a:pPr>
            <a:r>
              <a:rPr lang="nl-NL" dirty="0"/>
              <a:t>Prijs per pil				€	   3 à 5</a:t>
            </a:r>
          </a:p>
        </p:txBody>
      </p:sp>
      <p:pic>
        <p:nvPicPr>
          <p:cNvPr id="6" name="Afbeelding 5" descr="Stichting Drugsbeleid">
            <a:extLst>
              <a:ext uri="{FF2B5EF4-FFF2-40B4-BE49-F238E27FC236}">
                <a16:creationId xmlns:a16="http://schemas.microsoft.com/office/drawing/2014/main" id="{96E06A0B-03FE-462F-A5B0-17CB39725583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325" y="681037"/>
            <a:ext cx="1630680" cy="601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4066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6F09A44-B990-4D9A-8191-523A0FFA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24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Drugsprobleem: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Oorsprong en Oplossing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oktober				</a:t>
            </a:r>
            <a:r>
              <a:rPr lang="nl-N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Drugswinkel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Amsterdam Toren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/>
              <a:t>		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05BD550-1E5A-4F1A-AA6D-23884BE0F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325" y="1644808"/>
            <a:ext cx="10515600" cy="4351338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6" name="Afbeelding 5" descr="Stichting Drugsbeleid">
            <a:extLst>
              <a:ext uri="{FF2B5EF4-FFF2-40B4-BE49-F238E27FC236}">
                <a16:creationId xmlns:a16="http://schemas.microsoft.com/office/drawing/2014/main" id="{96E06A0B-03FE-462F-A5B0-17CB39725583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325" y="681037"/>
            <a:ext cx="1630680" cy="601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 descr="Apotheek.nl">
            <a:extLst>
              <a:ext uri="{FF2B5EF4-FFF2-40B4-BE49-F238E27FC236}">
                <a16:creationId xmlns:a16="http://schemas.microsoft.com/office/drawing/2014/main" id="{08F639BA-9BCB-4DDA-B442-EF5BE4563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471896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Slijterij €4 Korting Aanbieding bij Deen">
            <a:extLst>
              <a:ext uri="{FF2B5EF4-FFF2-40B4-BE49-F238E27FC236}">
                <a16:creationId xmlns:a16="http://schemas.microsoft.com/office/drawing/2014/main" id="{7B2A47DE-7C22-4597-AA92-65FADA7C4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2006599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THE 10 BEST Cafés in Groningen - Tripadvisor">
            <a:extLst>
              <a:ext uri="{FF2B5EF4-FFF2-40B4-BE49-F238E27FC236}">
                <a16:creationId xmlns:a16="http://schemas.microsoft.com/office/drawing/2014/main" id="{6BFF7D18-2B9D-4719-865C-637DA160B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10" y="3813397"/>
            <a:ext cx="3195638" cy="239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Coffeeshop meer dan een cannabis verkooppunt | Bond van Cannabis  Detaillisten">
            <a:extLst>
              <a:ext uri="{FF2B5EF4-FFF2-40B4-BE49-F238E27FC236}">
                <a16:creationId xmlns:a16="http://schemas.microsoft.com/office/drawing/2014/main" id="{9DF41837-4717-47F3-961D-56489B339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618" y="4407661"/>
            <a:ext cx="27813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The guide to Amsterdam smartshops - Thrillist">
            <a:extLst>
              <a:ext uri="{FF2B5EF4-FFF2-40B4-BE49-F238E27FC236}">
                <a16:creationId xmlns:a16="http://schemas.microsoft.com/office/drawing/2014/main" id="{5AA127F8-74B3-41B3-846B-54F966C49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0" y="1975072"/>
            <a:ext cx="24955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Tabakswinkel Dekker | Interstore">
            <a:extLst>
              <a:ext uri="{FF2B5EF4-FFF2-40B4-BE49-F238E27FC236}">
                <a16:creationId xmlns:a16="http://schemas.microsoft.com/office/drawing/2014/main" id="{5F924F88-F6D8-4D91-8798-E7AEA3142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16" y="4310379"/>
            <a:ext cx="26860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" name="Inkt 2">
                <a:extLst>
                  <a:ext uri="{FF2B5EF4-FFF2-40B4-BE49-F238E27FC236}">
                    <a16:creationId xmlns:a16="http://schemas.microsoft.com/office/drawing/2014/main" id="{AA9FF500-ED59-4AFC-9B7E-0EF45C77502A}"/>
                  </a:ext>
                </a:extLst>
              </p14:cNvPr>
              <p14:cNvContentPartPr/>
              <p14:nvPr/>
            </p14:nvContentPartPr>
            <p14:xfrm>
              <a:off x="1346910" y="1733490"/>
              <a:ext cx="9873720" cy="4552920"/>
            </p14:xfrm>
          </p:contentPart>
        </mc:Choice>
        <mc:Fallback xmlns="">
          <p:pic>
            <p:nvPicPr>
              <p:cNvPr id="3" name="Inkt 2">
                <a:extLst>
                  <a:ext uri="{FF2B5EF4-FFF2-40B4-BE49-F238E27FC236}">
                    <a16:creationId xmlns:a16="http://schemas.microsoft.com/office/drawing/2014/main" id="{AA9FF500-ED59-4AFC-9B7E-0EF45C77502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84270" y="1670490"/>
                <a:ext cx="9999360" cy="467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" name="Inkt 6">
                <a:extLst>
                  <a:ext uri="{FF2B5EF4-FFF2-40B4-BE49-F238E27FC236}">
                    <a16:creationId xmlns:a16="http://schemas.microsoft.com/office/drawing/2014/main" id="{3217DF62-F380-4E02-8C93-1D85F6953843}"/>
                  </a:ext>
                </a:extLst>
              </p14:cNvPr>
              <p14:cNvContentPartPr/>
              <p14:nvPr/>
            </p14:nvContentPartPr>
            <p14:xfrm>
              <a:off x="961710" y="1780650"/>
              <a:ext cx="10668240" cy="4626360"/>
            </p14:xfrm>
          </p:contentPart>
        </mc:Choice>
        <mc:Fallback xmlns="">
          <p:pic>
            <p:nvPicPr>
              <p:cNvPr id="7" name="Inkt 6">
                <a:extLst>
                  <a:ext uri="{FF2B5EF4-FFF2-40B4-BE49-F238E27FC236}">
                    <a16:creationId xmlns:a16="http://schemas.microsoft.com/office/drawing/2014/main" id="{3217DF62-F380-4E02-8C93-1D85F695384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98710" y="1717650"/>
                <a:ext cx="10793880" cy="475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709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6F09A44-B990-4D9A-8191-523A0FFA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24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Drugsprobleem: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Oorsprong en Oplossing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oktober				</a:t>
            </a:r>
            <a:r>
              <a:rPr lang="nl-N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Drugswinkel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Amsterdam Toren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/>
              <a:t>		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05BD550-1E5A-4F1A-AA6D-23884BE0F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Vergunning voor productie</a:t>
            </a:r>
          </a:p>
          <a:p>
            <a:pPr marL="0" indent="0">
              <a:buNone/>
            </a:pPr>
            <a:endParaRPr lang="nl-NL" dirty="0"/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Aantoonbare kennis en kunde voor de productie van XTC in een daarvoor passende ruimte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Inzage bieden in de wijze waarop de grondstoffen legaal worden verworven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Productie voor uitsluitend de binnenlandse markt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Aantoonbare afspraken over legale afval verwerking</a:t>
            </a:r>
          </a:p>
          <a:p>
            <a:pPr marL="0" indent="0"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 Er worden uitsluitend pillen geproduceerd met maximaal 80 – 100 mg MDMA en deze pillen hebben een     breuklijn </a:t>
            </a:r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eis is over genomen van de MDMA Denktank, zie: Denk Tank MDMA Beleid (2020) Ontwikkeling van een rationeel nationaal MDMA-beleid met behulp van </a:t>
            </a:r>
            <a:r>
              <a:rPr lang="nl-NL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multi-decision</a:t>
            </a: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multi-criterion</a:t>
            </a: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</a:t>
            </a: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analyse (MD-MCDA). Uitgegeven in Amsterdam in november)</a:t>
            </a:r>
            <a:endParaRPr lang="nl-NL" sz="1400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6" name="Afbeelding 5" descr="Stichting Drugsbeleid">
            <a:extLst>
              <a:ext uri="{FF2B5EF4-FFF2-40B4-BE49-F238E27FC236}">
                <a16:creationId xmlns:a16="http://schemas.microsoft.com/office/drawing/2014/main" id="{96E06A0B-03FE-462F-A5B0-17CB39725583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325" y="681037"/>
            <a:ext cx="1630680" cy="601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27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6F09A44-B990-4D9A-8191-523A0FFA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24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Drugsprobleem: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Oorsprong en Oplossing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oktober				</a:t>
            </a:r>
            <a:r>
              <a:rPr lang="nl-N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Drugswinkel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Amsterdam Toren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/>
              <a:t>		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05BD550-1E5A-4F1A-AA6D-23884BE0F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</a:t>
            </a:r>
            <a:r>
              <a:rPr lang="nl-NL" b="1" dirty="0"/>
              <a:t>Vragen en opmerkingen?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lvl="8"/>
            <a:r>
              <a:rPr lang="nl-NL" dirty="0"/>
              <a:t>                                              correspondentie: Martinus Stollenga</a:t>
            </a:r>
          </a:p>
          <a:p>
            <a:pPr lvl="8"/>
            <a:r>
              <a:rPr lang="nl-NL" dirty="0"/>
              <a:t>                                              </a:t>
            </a:r>
            <a:r>
              <a:rPr lang="nl-NL" dirty="0">
                <a:hlinkClick r:id="rId2"/>
              </a:rPr>
              <a:t>stollenga@home.nl</a:t>
            </a:r>
            <a:r>
              <a:rPr lang="nl-NL" dirty="0"/>
              <a:t> </a:t>
            </a:r>
          </a:p>
        </p:txBody>
      </p:sp>
      <p:pic>
        <p:nvPicPr>
          <p:cNvPr id="6" name="Afbeelding 5" descr="Stichting Drugsbeleid">
            <a:extLst>
              <a:ext uri="{FF2B5EF4-FFF2-40B4-BE49-F238E27FC236}">
                <a16:creationId xmlns:a16="http://schemas.microsoft.com/office/drawing/2014/main" id="{96E06A0B-03FE-462F-A5B0-17CB39725583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325" y="681037"/>
            <a:ext cx="1630680" cy="601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3679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6F09A44-B990-4D9A-8191-523A0FFA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24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Drugsprobleem: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Oorsprong en Oplossing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oktober				</a:t>
            </a:r>
            <a:r>
              <a:rPr lang="nl-N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Drugswinkel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Amsterdam Toren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/>
              <a:t>		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05BD550-1E5A-4F1A-AA6D-23884BE0F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6" name="Afbeelding 5" descr="Stichting Drugsbeleid">
            <a:extLst>
              <a:ext uri="{FF2B5EF4-FFF2-40B4-BE49-F238E27FC236}">
                <a16:creationId xmlns:a16="http://schemas.microsoft.com/office/drawing/2014/main" id="{96E06A0B-03FE-462F-A5B0-17CB39725583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325" y="681037"/>
            <a:ext cx="1630680" cy="601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48457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3033</TotalTime>
  <Words>708</Words>
  <Application>Microsoft Office PowerPoint</Application>
  <PresentationFormat>Breedbeeld</PresentationFormat>
  <Paragraphs>85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   Drugsprobleem: Oorsprong en Oplossing  1 oktober    De Drugswinkel Amsterdam Toren        </vt:lpstr>
      <vt:lpstr>   Drugsprobleem: Oorsprong en Oplossing  1 oktober    De Drugswinkel Amsterdam Toren        </vt:lpstr>
      <vt:lpstr>   Drugsprobleem: Oorsprong en Oplossing  1 oktober    De Drugswinkel Amsterdam Toren        </vt:lpstr>
      <vt:lpstr>   Drugsprobleem: Oorsprong en Oplossing  1 oktober    De Drugswinkel Amsterdam Toren        </vt:lpstr>
      <vt:lpstr>   Drugsprobleem: Oorsprong en Oplossing  1 oktober    De Drugswinkel Amsterdam Toren        </vt:lpstr>
      <vt:lpstr>   Drugsprobleem: Oorsprong en Oplossing  1 oktober    De Drugswinkel Amsterdam Toren        </vt:lpstr>
      <vt:lpstr>   Drugsprobleem: Oorsprong en Oplossing  1 oktober    De Drugswinkel Amsterdam Toren        </vt:lpstr>
      <vt:lpstr>   Drugsprobleem: Oorsprong en Oplossing  1 oktober    De Drugswinkel Amsterdam Toren        </vt:lpstr>
      <vt:lpstr>   Drugsprobleem: Oorsprong en Oplossing  1 oktober    De Drugswinkel Amsterdam Toren        </vt:lpstr>
      <vt:lpstr>   Drugsprobleem: Oorsprong en Oplossing  1 oktober    De Drugswinkel Amsterdam Toren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Drugswinkel</dc:title>
  <dc:creator>De Bijdrage</dc:creator>
  <cp:lastModifiedBy>De Bijdrage</cp:lastModifiedBy>
  <cp:revision>11</cp:revision>
  <dcterms:created xsi:type="dcterms:W3CDTF">2021-09-21T08:55:41Z</dcterms:created>
  <dcterms:modified xsi:type="dcterms:W3CDTF">2021-09-25T18:21:35Z</dcterms:modified>
</cp:coreProperties>
</file>